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6" r:id="rId8"/>
    <p:sldId id="261" r:id="rId9"/>
    <p:sldId id="265" r:id="rId10"/>
    <p:sldId id="26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BBED"/>
    <a:srgbClr val="EE4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319F7-E3C9-4FAE-9A5B-C212F329755D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649B2-101C-436B-81CF-FEA790CDF29D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30502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637A-872F-4C3F-BD87-F1D35DC6E06C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6BC3-1571-4FB6-B93E-BB473C718C88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95675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7F663-299F-4BCA-A3D1-F0281D634176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3D4D-79A8-49EF-8200-34D62F0592CA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66639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48041-F16C-405D-A1E8-6752E2B0247A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00A5-9AEC-4F76-900A-0CFB35069F2B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63812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AE582-5F01-494D-8EEE-980917A10DF5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2310A-CBF4-4B1D-AC58-4578FF7C6D5D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0550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B44FE-138A-4429-AD58-2FAE11628A4E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00DF-E1CB-4C9F-BC71-F7DC97738C02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622850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8CB3-1808-4070-B862-BCC4CA8D87BC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F7AE-16ED-4358-BC81-FBEC82E9F43D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068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3698-21EA-4369-93D7-6D9941587CD7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5B154-E8C2-41DC-A4E2-982EAEECF33C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1345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D2E9-1C9F-4C4A-A62A-72C2485D6504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35118-178A-4C73-B59F-089B346AEEB5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16284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6249-22E8-4A21-87EA-22F09894E77E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02212-F123-467B-B5AB-47688F355406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11596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6E60F-AAE3-4E8F-93C1-106BD7CD7958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6EE0-E31D-4E58-9E08-50BBCF50B33A}" type="slidenum">
              <a:rPr lang="es-AR" altLang="es-AR"/>
              <a:pPr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10983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  <a:endParaRPr lang="es-AR" alt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s-AR" alt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4160B0-9387-4EEA-B049-E7CFBA33EEB8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3/3/2023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8B982-C242-47E6-ACE8-96BA76DEF5FA}" type="slidenum">
              <a:rPr lang="es-AR" altLang="es-A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57763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3127" y="1556792"/>
            <a:ext cx="691774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4800" b="1" dirty="0" smtClean="0">
                <a:solidFill>
                  <a:prstClr val="white"/>
                </a:solidFill>
              </a:rPr>
              <a:t> </a:t>
            </a:r>
            <a:endParaRPr lang="es-ES_tradnl" sz="4800" b="1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s-ES_tradnl" sz="4800" b="1" dirty="0" smtClean="0">
                <a:solidFill>
                  <a:prstClr val="white"/>
                </a:solidFill>
              </a:rPr>
              <a:t>Programa SUMAR </a:t>
            </a:r>
            <a:endParaRPr lang="es-ES_tradnl" sz="4800" b="1" dirty="0">
              <a:solidFill>
                <a:prstClr val="white"/>
              </a:solidFill>
            </a:endParaRPr>
          </a:p>
          <a:p>
            <a:pPr>
              <a:defRPr/>
            </a:pPr>
            <a:endParaRPr lang="es-ES_tradnl" sz="2000" dirty="0">
              <a:solidFill>
                <a:prstClr val="white"/>
              </a:solidFill>
            </a:endParaRPr>
          </a:p>
          <a:p>
            <a:pPr>
              <a:defRPr/>
            </a:pPr>
            <a:endParaRPr lang="es-ES_tradnl" sz="2000" dirty="0">
              <a:solidFill>
                <a:prstClr val="white"/>
              </a:solidFill>
            </a:endParaRPr>
          </a:p>
          <a:p>
            <a:pPr>
              <a:defRPr/>
            </a:pPr>
            <a:endParaRPr lang="es-ES_tradnl" sz="2000" dirty="0">
              <a:solidFill>
                <a:prstClr val="white"/>
              </a:solidFill>
            </a:endParaRPr>
          </a:p>
          <a:p>
            <a:pPr>
              <a:defRPr/>
            </a:pPr>
            <a:endParaRPr lang="es-ES_tradnl" sz="2000" dirty="0">
              <a:solidFill>
                <a:prstClr val="white"/>
              </a:solidFill>
            </a:endParaRPr>
          </a:p>
          <a:p>
            <a:pPr algn="r">
              <a:defRPr/>
            </a:pPr>
            <a:r>
              <a:rPr lang="es-ES_tradnl" sz="2000" dirty="0">
                <a:solidFill>
                  <a:prstClr val="white"/>
                </a:solidFill>
              </a:rPr>
              <a:t>Santiago del Estero, </a:t>
            </a:r>
            <a:r>
              <a:rPr lang="es-ES_tradnl" sz="2000" dirty="0" smtClean="0">
                <a:solidFill>
                  <a:prstClr val="white"/>
                </a:solidFill>
              </a:rPr>
              <a:t>Marzo 2023</a:t>
            </a:r>
            <a:endParaRPr lang="es-ES_tradnl" sz="20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2052" name="7 Grupo"/>
          <p:cNvGrpSpPr>
            <a:grpSpLocks/>
          </p:cNvGrpSpPr>
          <p:nvPr/>
        </p:nvGrpSpPr>
        <p:grpSpPr bwMode="auto">
          <a:xfrm>
            <a:off x="0" y="5510213"/>
            <a:ext cx="9144000" cy="993775"/>
            <a:chOff x="0" y="5510972"/>
            <a:chExt cx="9144000" cy="993373"/>
          </a:xfrm>
        </p:grpSpPr>
        <p:sp>
          <p:nvSpPr>
            <p:cNvPr id="7" name="6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 dirty="0">
                <a:solidFill>
                  <a:prstClr val="black"/>
                </a:solidFill>
              </a:endParaRPr>
            </a:p>
          </p:txBody>
        </p:sp>
        <p:pic>
          <p:nvPicPr>
            <p:cNvPr id="2054" name="3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1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2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7" name="5 Imagen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44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77496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Datos Obligatorios Mínimos (DOM)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77145"/>
              </p:ext>
            </p:extLst>
          </p:nvPr>
        </p:nvGraphicFramePr>
        <p:xfrm>
          <a:off x="457200" y="1772814"/>
          <a:ext cx="8229600" cy="3888433"/>
        </p:xfrm>
        <a:graphic>
          <a:graphicData uri="http://schemas.openxmlformats.org/drawingml/2006/table">
            <a:tbl>
              <a:tblPr/>
              <a:tblGrid>
                <a:gridCol w="491116"/>
                <a:gridCol w="670168"/>
                <a:gridCol w="1384674"/>
                <a:gridCol w="547390"/>
                <a:gridCol w="2680674"/>
                <a:gridCol w="409263"/>
                <a:gridCol w="409263"/>
                <a:gridCol w="409263"/>
                <a:gridCol w="409263"/>
                <a:gridCol w="409263"/>
                <a:gridCol w="409263"/>
              </a:tblGrid>
              <a:tr h="3298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200" b="1" i="0" u="none" strike="noStrike">
                          <a:solidFill>
                            <a:srgbClr val="F29221"/>
                          </a:solidFill>
                          <a:effectLst/>
                          <a:latin typeface="Calibri"/>
                        </a:rPr>
                        <a:t>SECCIÓN CUIDADOS PREVENTIVOS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91">
                <a:tc>
                  <a:txBody>
                    <a:bodyPr/>
                    <a:lstStyle/>
                    <a:p>
                      <a:pPr algn="l" fontAlgn="ctr"/>
                      <a:endParaRPr lang="es-ES" sz="5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Grupo de edad / Población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74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LINEA DE CUIDADO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TIPO DE PRESTACIÓN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NOMBRE DE LA PRESTACIÓN 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CÓDIGO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Atributos de registro obligatorio</a:t>
                      </a:r>
                      <a:b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(Datos Obligatorios Mínimos para facturación)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Personas gestantes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a 5 años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 a 9 años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Adolescentes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Personas adultas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Personas mayores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</a:tr>
              <a:tr h="10328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Prevención primaria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Consejería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Teleconsejería de cuidados de salud en pediatría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TCT040A98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la prestación 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Lista de Verificación de factores de riesgo para atención de urgencia de acuerdo al Estándar Seguimiento Pediátrico modalidad TeleSalud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Evaluación de necesidad de derivación a consulta presencial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 de registro válida : Plataforma Nacional de Telesalud, Historias Clínicas Electrónicas. Sistemas de Registro Provinciales o Planillas adicionales en formato Excel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323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Prevención Primaria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 para evaluación con herramienta FRIAL (fatigabilidad, resistencia, deambulación, comorbilidad y pérdida de peso)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CTP082A98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la prestación  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Registro de evaluación funcional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Firma y sello del profesional (si es en registro papel) o usuario HCE (si es registro electrónico)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 de registro válida: HC, FM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E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3235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Prevención Primaria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 para la realización de prueba breve de desempeño físico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CTP078A98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Fecha de la prestación  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Registro de evaluación funcional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Firma y sello del profesional (si es en registro papel) o usuario HCE (si es registro electrónico)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Fuente de registro válida: HC, FM</a:t>
                      </a:r>
                      <a:b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es-E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79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Prevención primaria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22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Consulta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Examen periódico de salud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CTC001A97</a:t>
                      </a:r>
                    </a:p>
                  </a:txBody>
                  <a:tcPr marL="46061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 hoja "Prest con Guía variable x edad"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72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>
                <a:solidFill>
                  <a:srgbClr val="33BBED"/>
                </a:solidFill>
                <a:ea typeface="ＭＳ Ｐゴシック" pitchFamily="34" charset="-128"/>
              </a:rPr>
              <a:t>Cobertura Efectiva </a:t>
            </a: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Básica (CEB)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907503" y="1396386"/>
            <a:ext cx="7272338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2400" b="1" dirty="0" smtClean="0">
                <a:solidFill>
                  <a:srgbClr val="EE4B9A"/>
                </a:solidFill>
                <a:ea typeface="ＭＳ Ｐゴシック" pitchFamily="34" charset="-128"/>
              </a:rPr>
              <a:t>Definición </a:t>
            </a:r>
            <a:endParaRPr lang="es-AR" altLang="es-AR" sz="2400" dirty="0" smtClean="0">
              <a:solidFill>
                <a:srgbClr val="EE4B9A"/>
              </a:solidFill>
              <a:ea typeface="ＭＳ Ｐゴシック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solidFill>
                  <a:prstClr val="black"/>
                </a:solidFill>
              </a:rPr>
              <a:t>La </a:t>
            </a:r>
            <a:r>
              <a:rPr lang="es-ES" sz="2400" dirty="0">
                <a:solidFill>
                  <a:prstClr val="black"/>
                </a:solidFill>
              </a:rPr>
              <a:t>CEB es el nivel de cobertura sanitaria que cada persona beneficiaria del Programa alcanza en el periodo de un continuo de 12 </a:t>
            </a:r>
            <a:r>
              <a:rPr lang="es-ES" sz="2400" dirty="0" smtClean="0">
                <a:solidFill>
                  <a:prstClr val="black"/>
                </a:solidFill>
              </a:rPr>
              <a:t>meses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1100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AR" sz="2400" b="1" dirty="0" smtClean="0">
                <a:solidFill>
                  <a:srgbClr val="EE4B9A"/>
                </a:solidFill>
              </a:rPr>
              <a:t>¿Cómo se alcanza la CEB?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altLang="es-AR" sz="2400" dirty="0" smtClean="0">
                <a:solidFill>
                  <a:prstClr val="black"/>
                </a:solidFill>
                <a:ea typeface="ＭＳ Ｐゴシック" pitchFamily="34" charset="-128"/>
              </a:rPr>
              <a:t>Cuando una persona beneficiaria recibe una </a:t>
            </a:r>
            <a:r>
              <a:rPr lang="es-ES" altLang="es-AR" sz="2400" b="1" dirty="0" smtClean="0">
                <a:solidFill>
                  <a:srgbClr val="EE4B9A"/>
                </a:solidFill>
                <a:ea typeface="ＭＳ Ｐゴシック" pitchFamily="34" charset="-128"/>
              </a:rPr>
              <a:t>Prestación</a:t>
            </a:r>
            <a:r>
              <a:rPr lang="es-ES" altLang="es-AR" sz="2400" dirty="0" smtClean="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es-ES" altLang="es-AR" sz="2400" b="1" dirty="0" smtClean="0">
                <a:solidFill>
                  <a:srgbClr val="EE4B9A"/>
                </a:solidFill>
                <a:ea typeface="ＭＳ Ｐゴシック" pitchFamily="34" charset="-128"/>
              </a:rPr>
              <a:t>elegible</a:t>
            </a:r>
            <a:r>
              <a:rPr lang="es-ES" altLang="es-AR" sz="2400" dirty="0" smtClean="0">
                <a:solidFill>
                  <a:prstClr val="black"/>
                </a:solidFill>
                <a:ea typeface="ＭＳ Ｐゴシック" pitchFamily="34" charset="-128"/>
              </a:rPr>
              <a:t> para CEB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es-AR" sz="2400" dirty="0" smtClean="0">
              <a:solidFill>
                <a:prstClr val="black"/>
              </a:solidFill>
              <a:ea typeface="ＭＳ Ｐゴシック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solidFill>
                  <a:prstClr val="black"/>
                </a:solidFill>
              </a:rPr>
              <a:t>El </a:t>
            </a:r>
            <a:r>
              <a:rPr lang="es-ES" sz="2400" b="1" dirty="0">
                <a:solidFill>
                  <a:prstClr val="black"/>
                </a:solidFill>
              </a:rPr>
              <a:t>objetivo </a:t>
            </a:r>
            <a:r>
              <a:rPr lang="es-ES" sz="2400" dirty="0">
                <a:solidFill>
                  <a:prstClr val="black"/>
                </a:solidFill>
              </a:rPr>
              <a:t>primario de las prestaciones CEB es promover a los equipos de salud para que brinden prestaciones que reflejen el contacto anual con el Sistema de Salud provincial</a:t>
            </a:r>
            <a:endParaRPr lang="es-ES" altLang="es-AR" sz="2400" dirty="0">
              <a:solidFill>
                <a:prstClr val="black"/>
              </a:solidFill>
              <a:ea typeface="ＭＳ Ｐゴシック" pitchFamily="34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AR" altLang="es-AR" sz="2400" dirty="0" smtClean="0">
              <a:solidFill>
                <a:srgbClr val="EE4B9A"/>
              </a:solidFill>
              <a:ea typeface="ＭＳ Ｐゴシック" pitchFamily="34" charset="-128"/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51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Prestaciones CEB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907502" y="2132856"/>
            <a:ext cx="762493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>
                <a:solidFill>
                  <a:prstClr val="black"/>
                </a:solidFill>
              </a:rPr>
              <a:t>Las prestaciones elegidas como Cobertura Efectiva Básica para las personas beneficiarias en cada grupo etario </a:t>
            </a:r>
            <a:r>
              <a:rPr lang="es-ES" sz="2400" b="1" dirty="0"/>
              <a:t>indican</a:t>
            </a:r>
            <a:r>
              <a:rPr lang="es-ES" sz="2400" dirty="0"/>
              <a:t>, cada una en sí misma, </a:t>
            </a:r>
            <a:r>
              <a:rPr lang="es-ES" sz="2400" b="1" dirty="0"/>
              <a:t>elementos aislados </a:t>
            </a:r>
            <a:r>
              <a:rPr lang="es-ES" sz="2400" dirty="0">
                <a:solidFill>
                  <a:prstClr val="black"/>
                </a:solidFill>
              </a:rPr>
              <a:t>de progreso hacia un </a:t>
            </a:r>
            <a:r>
              <a:rPr lang="es-ES" sz="2400" b="1" dirty="0">
                <a:solidFill>
                  <a:srgbClr val="EE4B9A"/>
                </a:solidFill>
              </a:rPr>
              <a:t>objetivo programático mayor </a:t>
            </a:r>
            <a:r>
              <a:rPr lang="es-ES" sz="2400" dirty="0">
                <a:solidFill>
                  <a:prstClr val="black"/>
                </a:solidFill>
              </a:rPr>
              <a:t>de lograr un nivel de </a:t>
            </a:r>
            <a:r>
              <a:rPr lang="es-ES" sz="2400" b="1" dirty="0">
                <a:solidFill>
                  <a:srgbClr val="33BBED"/>
                </a:solidFill>
              </a:rPr>
              <a:t>C</a:t>
            </a:r>
            <a:r>
              <a:rPr lang="es-ES" sz="2400" b="1" dirty="0" smtClean="0">
                <a:solidFill>
                  <a:srgbClr val="33BBED"/>
                </a:solidFill>
              </a:rPr>
              <a:t>obertura Sanitaria Integral </a:t>
            </a:r>
            <a:r>
              <a:rPr lang="es-ES" sz="2400" dirty="0">
                <a:solidFill>
                  <a:prstClr val="black"/>
                </a:solidFill>
              </a:rPr>
              <a:t>de la población beneficiaria en cada grupo de edad, a la par que se deja constancia registral de tal cobertura. </a:t>
            </a:r>
            <a:endParaRPr lang="es-ES" sz="24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>
              <a:solidFill>
                <a:prstClr val="black"/>
              </a:solidFill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4996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Prestaciones CEB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907503" y="2132856"/>
            <a:ext cx="7272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>
              <a:solidFill>
                <a:prstClr val="black"/>
              </a:solidFill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60536"/>
              </p:ext>
            </p:extLst>
          </p:nvPr>
        </p:nvGraphicFramePr>
        <p:xfrm>
          <a:off x="457200" y="1556794"/>
          <a:ext cx="8229601" cy="4248469"/>
        </p:xfrm>
        <a:graphic>
          <a:graphicData uri="http://schemas.openxmlformats.org/drawingml/2006/table">
            <a:tbl>
              <a:tblPr/>
              <a:tblGrid>
                <a:gridCol w="286413"/>
                <a:gridCol w="646657"/>
                <a:gridCol w="2255662"/>
                <a:gridCol w="697575"/>
                <a:gridCol w="173121"/>
                <a:gridCol w="173121"/>
                <a:gridCol w="213855"/>
                <a:gridCol w="285140"/>
                <a:gridCol w="271138"/>
                <a:gridCol w="148935"/>
                <a:gridCol w="393340"/>
                <a:gridCol w="393340"/>
                <a:gridCol w="381884"/>
                <a:gridCol w="381884"/>
                <a:gridCol w="381884"/>
                <a:gridCol w="381884"/>
                <a:gridCol w="381884"/>
                <a:gridCol w="381884"/>
              </a:tblGrid>
              <a:tr h="1082791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3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Línea de cuidado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3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Nombre de la prestación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Código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0 a 5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3D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6 a 9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3D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10 a 19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3D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20 a 64 mujeres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3D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20 a 64 hombres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3D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FFFFFF"/>
                          </a:solidFill>
                          <a:effectLst/>
                          <a:latin typeface="Calibri  "/>
                        </a:rPr>
                        <a:t>&gt; 64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3D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Cuidados preventivos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ECNT y FR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Tumores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Salud mental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Infecciones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Cuidados en Obstetricia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RN de riesgo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1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Otras</a:t>
                      </a:r>
                    </a:p>
                  </a:txBody>
                  <a:tcPr marL="34396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27613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l" fontAlgn="ctr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Prevención primaria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Examen periódico de salud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CTC001A97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13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Examen periódico de salud en terreno para persona indígena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CTC009A97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13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Módulo control integral de salud del recién nacido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MDM092A98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13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Módulo control integral de salud menor de 1 año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MDM093A98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13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Módulo control integral de salud 1 a 4 años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MDM097A98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7613"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4396" marR="3822" marT="3822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Telecontrol de salud en pediatría 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TCC109A98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x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 "/>
                        </a:rPr>
                        <a:t> </a:t>
                      </a:r>
                    </a:p>
                  </a:txBody>
                  <a:tcPr marL="3822" marR="3822" marT="38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68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AUDITORIAS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620812" y="1484784"/>
            <a:ext cx="6787036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Oficina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Terreno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Profesional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No Profesional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Todo un expediente o Parte de un expediente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Todas las Facturas o algunas Facturas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000" dirty="0">
              <a:solidFill>
                <a:prstClr val="black"/>
              </a:solidFill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000" dirty="0" smtClean="0">
                <a:solidFill>
                  <a:prstClr val="black"/>
                </a:solidFill>
              </a:rPr>
              <a:t>Factura todas las prestaciones o una muestra de prestaciones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sz="2400" dirty="0">
              <a:solidFill>
                <a:prstClr val="black"/>
              </a:solidFill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6792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AUDITORIAS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620812" y="1484784"/>
            <a:ext cx="819966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dirty="0"/>
              <a:t>Registrar en la Historia Clínica Digital todas las prestaciones </a:t>
            </a:r>
            <a:r>
              <a:rPr lang="es-ES" dirty="0" smtClean="0"/>
              <a:t>realizadas.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dirty="0" smtClean="0"/>
              <a:t>Registrar </a:t>
            </a:r>
            <a:r>
              <a:rPr lang="es-ES" dirty="0"/>
              <a:t>en los </a:t>
            </a:r>
            <a:r>
              <a:rPr lang="es-ES" dirty="0" smtClean="0"/>
              <a:t>cuadernos </a:t>
            </a:r>
            <a:r>
              <a:rPr lang="es-ES" dirty="0"/>
              <a:t>de campo todas las prestaciones realizadas en </a:t>
            </a:r>
            <a:r>
              <a:rPr lang="es-ES" dirty="0" smtClean="0"/>
              <a:t>terreno, recordando </a:t>
            </a:r>
            <a:r>
              <a:rPr lang="es-ES" dirty="0"/>
              <a:t>que el día de la auditoría deben estar los mismos en el centro de salud</a:t>
            </a:r>
            <a:r>
              <a:rPr lang="es-ES" dirty="0" smtClean="0"/>
              <a:t>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dirty="0" smtClean="0"/>
              <a:t>Facturar </a:t>
            </a:r>
            <a:r>
              <a:rPr lang="es-ES" dirty="0"/>
              <a:t>solo lo registrado en la Historia Clínica Digital y/o Cuadernos de </a:t>
            </a:r>
            <a:r>
              <a:rPr lang="es-ES" dirty="0" smtClean="0"/>
              <a:t>campo.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dirty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dirty="0" smtClean="0"/>
              <a:t>Mejorar </a:t>
            </a:r>
            <a:r>
              <a:rPr lang="es-ES" dirty="0"/>
              <a:t>la calidad </a:t>
            </a:r>
            <a:r>
              <a:rPr lang="es-ES" dirty="0" smtClean="0"/>
              <a:t>de los registros en </a:t>
            </a:r>
            <a:r>
              <a:rPr lang="es-ES" dirty="0"/>
              <a:t>las Historias Clínicas para asegurar que las </a:t>
            </a:r>
            <a:r>
              <a:rPr lang="es-ES" dirty="0" smtClean="0"/>
              <a:t>prestaciones realizadas </a:t>
            </a:r>
            <a:r>
              <a:rPr lang="es-ES" dirty="0"/>
              <a:t>cumplan con los requisitos del Programa SUMAR (Datos </a:t>
            </a:r>
            <a:r>
              <a:rPr lang="es-ES" dirty="0" smtClean="0"/>
              <a:t>Obligatorios Mínimos)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s-ES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dirty="0" smtClean="0"/>
              <a:t>Registrar </a:t>
            </a:r>
            <a:r>
              <a:rPr lang="es-ES" dirty="0"/>
              <a:t>en el Sistema de Registro Prestacional (SIGEP) el prestador que</a:t>
            </a:r>
            <a:br>
              <a:rPr lang="es-ES" dirty="0"/>
            </a:br>
            <a:r>
              <a:rPr lang="es-ES" dirty="0"/>
              <a:t>fehacientemente realiza la prestación, como así también quien fehacientemente</a:t>
            </a:r>
            <a:br>
              <a:rPr lang="es-ES" dirty="0"/>
            </a:br>
            <a:r>
              <a:rPr lang="es-ES" dirty="0"/>
              <a:t>realiza la carga en el sistema </a:t>
            </a:r>
            <a:endParaRPr lang="es-ES" sz="1600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>
              <a:solidFill>
                <a:prstClr val="black"/>
              </a:solidFill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69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AUDITORIAS </a:t>
            </a:r>
            <a:endParaRPr lang="es-AR" altLang="es-AR" sz="3600" b="1" dirty="0">
              <a:solidFill>
                <a:srgbClr val="33BBED"/>
              </a:solidFill>
              <a:ea typeface="ＭＳ Ｐゴシック" pitchFamily="34" charset="-128"/>
            </a:endParaRP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620812" y="1484784"/>
            <a:ext cx="81996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1600" dirty="0">
              <a:solidFill>
                <a:prstClr val="black"/>
              </a:solidFill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176689"/>
              </p:ext>
            </p:extLst>
          </p:nvPr>
        </p:nvGraphicFramePr>
        <p:xfrm>
          <a:off x="467543" y="2204864"/>
          <a:ext cx="8161417" cy="2664297"/>
        </p:xfrm>
        <a:graphic>
          <a:graphicData uri="http://schemas.openxmlformats.org/drawingml/2006/table">
            <a:tbl>
              <a:tblPr/>
              <a:tblGrid>
                <a:gridCol w="567500"/>
                <a:gridCol w="642703"/>
                <a:gridCol w="714114"/>
                <a:gridCol w="395053"/>
                <a:gridCol w="803418"/>
                <a:gridCol w="1519587"/>
                <a:gridCol w="3519042"/>
              </a:tblGrid>
              <a:tr h="355240"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 dirty="0">
                          <a:solidFill>
                            <a:srgbClr val="FFFFFF"/>
                          </a:solidFill>
                          <a:effectLst/>
                        </a:rPr>
                        <a:t>Prevención Primaria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solidFill>
                            <a:srgbClr val="FFFFFF"/>
                          </a:solidFill>
                          <a:effectLst/>
                        </a:rPr>
                        <a:t>Consulta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 dirty="0">
                          <a:effectLst/>
                        </a:rPr>
                        <a:t>Consulta Oftalmológica.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CTC011A97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Médico/a Oftalmólogo/a.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Consultorio.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 dirty="0">
                          <a:effectLst/>
                        </a:rPr>
                        <a:t>Consulta de evaluación de la visión y de las patologías que comprenden al ojo.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8099"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solidFill>
                            <a:srgbClr val="FFFFFF"/>
                          </a:solidFill>
                          <a:effectLst/>
                        </a:rPr>
                        <a:t>Prevención Primaria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solidFill>
                            <a:srgbClr val="FFFFFF"/>
                          </a:solidFill>
                          <a:effectLst/>
                        </a:rPr>
                        <a:t>Consulta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Consulta Odontológica.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CTC010A97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Odontólogo/a.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Consultorio Odontológico.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 dirty="0">
                          <a:effectLst/>
                        </a:rPr>
                        <a:t>Se denomina control odontológico al control de la salud bucal de los adultos al cual debe efectuarse al menos 1 vez al año. Deberá ser realizado por un/a Odontólogo/a/a. Registro en historia clínica odontológica completa o ficha odontológica.</a:t>
                      </a:r>
                      <a:br>
                        <a:rPr lang="es-ES" sz="900" dirty="0">
                          <a:effectLst/>
                        </a:rPr>
                      </a:br>
                      <a:r>
                        <a:rPr lang="es-ES" sz="900" dirty="0" err="1">
                          <a:effectLst/>
                        </a:rPr>
                        <a:t>Indice</a:t>
                      </a:r>
                      <a:r>
                        <a:rPr lang="es-ES" sz="900" dirty="0">
                          <a:effectLst/>
                        </a:rPr>
                        <a:t> CPO. C: Cariado; O: Obturados; P: Perdidos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0958"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solidFill>
                            <a:srgbClr val="FFFFFF"/>
                          </a:solidFill>
                          <a:effectLst/>
                        </a:rPr>
                        <a:t>Prevención Primaria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solidFill>
                            <a:srgbClr val="FFFFFF"/>
                          </a:solidFill>
                          <a:effectLst/>
                        </a:rPr>
                        <a:t>Práctica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Colocación de implante subdermico para anticoncepción hormonal de mujeres hasta los 24 años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PRP048W14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Médico/a generalista /de familia/ginecólogo / Lic. en obstetricia (en las provincias con habilitación)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>
                          <a:effectLst/>
                        </a:rPr>
                        <a:t>Consultorio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s-ES" sz="900" dirty="0">
                          <a:effectLst/>
                        </a:rPr>
                        <a:t>Colocación de Implante anticonceptivo hormonal </a:t>
                      </a:r>
                      <a:r>
                        <a:rPr lang="es-ES" sz="900" dirty="0" err="1">
                          <a:effectLst/>
                        </a:rPr>
                        <a:t>subdérmico</a:t>
                      </a:r>
                      <a:r>
                        <a:rPr lang="es-ES" sz="900" dirty="0">
                          <a:effectLst/>
                        </a:rPr>
                        <a:t> en mujeres hasta los 24 años (o según criterio del equipo de salud tratante), con o sin evento obstétrico previo.</a:t>
                      </a:r>
                    </a:p>
                  </a:txBody>
                  <a:tcPr marL="10997" marR="10997" marT="0" marB="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017654"/>
              </p:ext>
            </p:extLst>
          </p:nvPr>
        </p:nvGraphicFramePr>
        <p:xfrm>
          <a:off x="459116" y="1434271"/>
          <a:ext cx="8145332" cy="685800"/>
        </p:xfrm>
        <a:graphic>
          <a:graphicData uri="http://schemas.openxmlformats.org/drawingml/2006/table">
            <a:tbl>
              <a:tblPr/>
              <a:tblGrid>
                <a:gridCol w="548640"/>
                <a:gridCol w="599665"/>
                <a:gridCol w="704879"/>
                <a:gridCol w="481584"/>
                <a:gridCol w="829761"/>
                <a:gridCol w="1437951"/>
                <a:gridCol w="3542852"/>
              </a:tblGrid>
              <a:tr h="292608"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Línea de Cuidado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Tipo de Prestación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Nombre de la Prestación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Código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Personal de salud sugerido por Nación para brindar la prestación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Ámbito de realización sugerido 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s-ES" sz="900" b="1" dirty="0">
                          <a:solidFill>
                            <a:srgbClr val="FFFFFF"/>
                          </a:solidFill>
                          <a:effectLst/>
                        </a:rPr>
                        <a:t>Descripción de la prestación financiada por Sumar</a:t>
                      </a:r>
                    </a:p>
                  </a:txBody>
                  <a:tcPr marL="18288" marR="1828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64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75336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Datos </a:t>
            </a:r>
            <a:r>
              <a:rPr lang="es-AR" altLang="es-AR" sz="3600" b="1" dirty="0">
                <a:solidFill>
                  <a:srgbClr val="33BBED"/>
                </a:solidFill>
                <a:ea typeface="ＭＳ Ｐゴシック" pitchFamily="34" charset="-128"/>
              </a:rPr>
              <a:t>Obligatorios Mínimos (DOM) </a:t>
            </a: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645441" y="1604513"/>
            <a:ext cx="755292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AR" altLang="es-AR" sz="2400" b="1" dirty="0">
                <a:solidFill>
                  <a:srgbClr val="EE4B9A"/>
                </a:solidFill>
                <a:ea typeface="ＭＳ Ｐゴシック" pitchFamily="34" charset="-128"/>
              </a:rPr>
              <a:t>Definición </a:t>
            </a:r>
            <a:endParaRPr lang="es-AR" altLang="es-AR" sz="2400" dirty="0">
              <a:solidFill>
                <a:srgbClr val="EE4B9A"/>
              </a:solidFill>
              <a:ea typeface="ＭＳ Ｐゴシック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Características o estándares </a:t>
            </a:r>
            <a:r>
              <a:rPr lang="es-ES" sz="2400" dirty="0" smtClean="0"/>
              <a:t>mínimos, </a:t>
            </a:r>
            <a:r>
              <a:rPr lang="es-ES" sz="2400" dirty="0"/>
              <a:t>que debe reunir cada </a:t>
            </a:r>
            <a:r>
              <a:rPr lang="es-ES" sz="2400" dirty="0" smtClean="0"/>
              <a:t>prestación del Plan de Servicios de Salud del Programa SUMAR en </a:t>
            </a:r>
            <a:r>
              <a:rPr lang="es-ES" sz="2400" dirty="0"/>
              <a:t>cuanto a su registro en Historia Clínica, para ser considerada habilitada para su </a:t>
            </a:r>
            <a:r>
              <a:rPr lang="es-ES" sz="2400" dirty="0" smtClean="0"/>
              <a:t>facturación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F</a:t>
            </a:r>
            <a:r>
              <a:rPr lang="es-419" sz="2400" dirty="0"/>
              <a:t>ueron pautados por las Direcciones y Programas del Ministerio de Salud de la Nación, en pos de continuar mejorando la calidad de registros </a:t>
            </a:r>
            <a:r>
              <a:rPr lang="es-419" sz="2400" dirty="0" smtClean="0"/>
              <a:t>clínicos</a:t>
            </a:r>
            <a:endParaRPr lang="es-ES" sz="24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/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2003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uadroTexto 6"/>
          <p:cNvSpPr txBox="1">
            <a:spLocks noChangeArrowheads="1"/>
          </p:cNvSpPr>
          <p:nvPr/>
        </p:nvSpPr>
        <p:spPr bwMode="auto">
          <a:xfrm>
            <a:off x="566738" y="715963"/>
            <a:ext cx="75336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altLang="es-AR" sz="3600" b="1" dirty="0" smtClean="0">
                <a:solidFill>
                  <a:srgbClr val="33BBED"/>
                </a:solidFill>
                <a:ea typeface="ＭＳ Ｐゴシック" pitchFamily="34" charset="-128"/>
              </a:rPr>
              <a:t>Datos </a:t>
            </a:r>
            <a:r>
              <a:rPr lang="es-AR" altLang="es-AR" sz="3600" b="1" dirty="0">
                <a:solidFill>
                  <a:srgbClr val="33BBED"/>
                </a:solidFill>
                <a:ea typeface="ＭＳ Ｐゴシック" pitchFamily="34" charset="-128"/>
              </a:rPr>
              <a:t>Obligatorios Mínimos (DOM) </a:t>
            </a:r>
          </a:p>
        </p:txBody>
      </p:sp>
      <p:sp>
        <p:nvSpPr>
          <p:cNvPr id="3075" name="CuadroTexto 7"/>
          <p:cNvSpPr txBox="1">
            <a:spLocks noChangeArrowheads="1"/>
          </p:cNvSpPr>
          <p:nvPr/>
        </p:nvSpPr>
        <p:spPr bwMode="auto">
          <a:xfrm>
            <a:off x="566738" y="1772816"/>
            <a:ext cx="8325742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lvl="0" indent="-342900">
              <a:buFont typeface="Arial" pitchFamily="34" charset="0"/>
              <a:buChar char="•"/>
            </a:pPr>
            <a:r>
              <a:rPr lang="es-419" sz="2000" dirty="0"/>
              <a:t>L</a:t>
            </a:r>
            <a:r>
              <a:rPr lang="es-419" sz="2000" dirty="0" smtClean="0"/>
              <a:t>os </a:t>
            </a:r>
            <a:r>
              <a:rPr lang="es-419" sz="2000" dirty="0"/>
              <a:t>DOM</a:t>
            </a:r>
            <a:r>
              <a:rPr lang="es-419" sz="2000" b="1" dirty="0"/>
              <a:t> </a:t>
            </a:r>
            <a:r>
              <a:rPr lang="es-419" sz="2000" dirty="0"/>
              <a:t>son los únicos atributos de registro requeridos para la facturación por parte de los establecimientos de salud y su consecuente </a:t>
            </a:r>
            <a:r>
              <a:rPr lang="es-419" sz="2000" dirty="0" smtClean="0"/>
              <a:t>pago</a:t>
            </a:r>
          </a:p>
          <a:p>
            <a:pPr lvl="0"/>
            <a:endParaRPr lang="es-ES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419" sz="2000" dirty="0"/>
              <a:t>L</a:t>
            </a:r>
            <a:r>
              <a:rPr lang="es-419" sz="2000" dirty="0" smtClean="0"/>
              <a:t>os </a:t>
            </a:r>
            <a:r>
              <a:rPr lang="es-419" sz="2000" dirty="0"/>
              <a:t>DOM</a:t>
            </a:r>
            <a:r>
              <a:rPr lang="es-419" sz="2000" b="1" dirty="0"/>
              <a:t> </a:t>
            </a:r>
            <a:r>
              <a:rPr lang="es-419" sz="2000" dirty="0"/>
              <a:t>son los únicos atributos de registro verificados en el marco de las auditorías </a:t>
            </a:r>
            <a:r>
              <a:rPr lang="es-419" sz="2000" dirty="0" smtClean="0"/>
              <a:t>externas</a:t>
            </a:r>
          </a:p>
          <a:p>
            <a:pPr lvl="0"/>
            <a:endParaRPr lang="es-ES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419" sz="2000" dirty="0"/>
              <a:t>L</a:t>
            </a:r>
            <a:r>
              <a:rPr lang="es-419" sz="2000" dirty="0" smtClean="0"/>
              <a:t>os </a:t>
            </a:r>
            <a:r>
              <a:rPr lang="es-419" sz="2000" dirty="0"/>
              <a:t>datos reportables y los datos requeridos para trazadoras, vinculados a prestaciones, son un subgrupo de los </a:t>
            </a:r>
            <a:r>
              <a:rPr lang="es-419" sz="2000" dirty="0" smtClean="0"/>
              <a:t>DOM</a:t>
            </a:r>
          </a:p>
          <a:p>
            <a:pPr lvl="0"/>
            <a:endParaRPr lang="es-ES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s-ES" sz="2000" dirty="0" smtClean="0"/>
              <a:t>Plasmados dentro del Anexo F del Reglamento Operativo del Programa SUMAR: </a:t>
            </a:r>
            <a:r>
              <a:rPr lang="es-419" sz="2000" b="1" dirty="0" smtClean="0">
                <a:solidFill>
                  <a:srgbClr val="EE4B9A"/>
                </a:solidFill>
              </a:rPr>
              <a:t>Guía </a:t>
            </a:r>
            <a:r>
              <a:rPr lang="es-419" sz="2000" b="1" dirty="0">
                <a:solidFill>
                  <a:srgbClr val="EE4B9A"/>
                </a:solidFill>
              </a:rPr>
              <a:t>para una atención de calidad. </a:t>
            </a:r>
            <a:endParaRPr lang="es-ES" sz="2000" b="1" dirty="0">
              <a:solidFill>
                <a:srgbClr val="EE4B9A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EE4B9A"/>
              </a:solidFill>
            </a:endParaRPr>
          </a:p>
        </p:txBody>
      </p:sp>
      <p:grpSp>
        <p:nvGrpSpPr>
          <p:cNvPr id="3076" name="4 Grupo"/>
          <p:cNvGrpSpPr>
            <a:grpSpLocks/>
          </p:cNvGrpSpPr>
          <p:nvPr/>
        </p:nvGrpSpPr>
        <p:grpSpPr bwMode="auto">
          <a:xfrm>
            <a:off x="3636963" y="6092825"/>
            <a:ext cx="5435600" cy="590550"/>
            <a:chOff x="0" y="5510972"/>
            <a:chExt cx="9144000" cy="993373"/>
          </a:xfrm>
        </p:grpSpPr>
        <p:sp>
          <p:nvSpPr>
            <p:cNvPr id="6" name="5 Rectángulo"/>
            <p:cNvSpPr/>
            <p:nvPr/>
          </p:nvSpPr>
          <p:spPr>
            <a:xfrm>
              <a:off x="0" y="5510972"/>
              <a:ext cx="9144000" cy="993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s-ES">
                <a:solidFill>
                  <a:prstClr val="black"/>
                </a:solidFill>
              </a:endParaRPr>
            </a:p>
          </p:txBody>
        </p:sp>
        <p:pic>
          <p:nvPicPr>
            <p:cNvPr id="3078" name="6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2388" y="5538009"/>
              <a:ext cx="2702017" cy="89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7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5" y="5625099"/>
              <a:ext cx="2043503" cy="78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8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5576100"/>
              <a:ext cx="2573747" cy="853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1" name="9 Imagen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5874512"/>
              <a:ext cx="1108639" cy="28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4825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858</Words>
  <Application>Microsoft Office PowerPoint</Application>
  <PresentationFormat>Presentación en pantalla (4:3)</PresentationFormat>
  <Paragraphs>264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Operador</dc:creator>
  <cp:lastModifiedBy>Lucila</cp:lastModifiedBy>
  <cp:revision>13</cp:revision>
  <dcterms:created xsi:type="dcterms:W3CDTF">2023-03-02T12:00:07Z</dcterms:created>
  <dcterms:modified xsi:type="dcterms:W3CDTF">2023-03-03T12:24:03Z</dcterms:modified>
</cp:coreProperties>
</file>